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9"/>
  </p:notesMasterIdLst>
  <p:handoutMasterIdLst>
    <p:handoutMasterId r:id="rId20"/>
  </p:handoutMasterIdLst>
  <p:sldIdLst>
    <p:sldId id="263" r:id="rId4"/>
    <p:sldId id="394" r:id="rId5"/>
    <p:sldId id="361" r:id="rId6"/>
    <p:sldId id="267" r:id="rId7"/>
    <p:sldId id="396" r:id="rId8"/>
    <p:sldId id="404" r:id="rId9"/>
    <p:sldId id="406" r:id="rId10"/>
    <p:sldId id="409" r:id="rId11"/>
    <p:sldId id="410" r:id="rId12"/>
    <p:sldId id="399" r:id="rId13"/>
    <p:sldId id="407" r:id="rId14"/>
    <p:sldId id="380" r:id="rId15"/>
    <p:sldId id="381" r:id="rId16"/>
    <p:sldId id="395" r:id="rId17"/>
    <p:sldId id="405" r:id="rId18"/>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410"/>
            <p14:sldId id="399"/>
            <p14:sldId id="407"/>
            <p14:sldId id="380"/>
            <p14:sldId id="381"/>
            <p14:sldId id="395"/>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7A4"/>
    <a:srgbClr val="7F7F7F"/>
    <a:srgbClr val="FF0000"/>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5" autoAdjust="0"/>
    <p:restoredTop sz="92927" autoAdjust="0"/>
  </p:normalViewPr>
  <p:slideViewPr>
    <p:cSldViewPr snapToGrid="0">
      <p:cViewPr varScale="1">
        <p:scale>
          <a:sx n="97" d="100"/>
          <a:sy n="97" d="100"/>
        </p:scale>
        <p:origin x="378" y="102"/>
      </p:cViewPr>
      <p:guideLst/>
    </p:cSldViewPr>
  </p:slideViewPr>
  <p:outlineViewPr>
    <p:cViewPr>
      <p:scale>
        <a:sx n="33" d="100"/>
        <a:sy n="33" d="100"/>
      </p:scale>
      <p:origin x="0" y="-3246"/>
    </p:cViewPr>
  </p:outlin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2019/7/23</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2019/7/23</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4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9.xml"/><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3.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slideLayout" Target="../slideLayouts/slideLayout5.xml"/><Relationship Id="rId7" Type="http://schemas.openxmlformats.org/officeDocument/2006/relationships/image" Target="../media/image391.png"/><Relationship Id="rId12" Type="http://schemas.openxmlformats.org/officeDocument/2006/relationships/image" Target="../media/image4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0.png"/></Relationships>
</file>

<file path=ppt/slides/_rels/slide1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46.png"/><Relationship Id="rId7"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47.png"/><Relationship Id="rId9" Type="http://schemas.openxmlformats.org/officeDocument/2006/relationships/image" Target="../media/image13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659147" y="1875054"/>
            <a:ext cx="7463412" cy="523220"/>
          </a:xfrm>
          <a:prstGeom prst="rect">
            <a:avLst/>
          </a:prstGeom>
          <a:noFill/>
        </p:spPr>
        <p:txBody>
          <a:bodyPr wrap="square" rtlCol="0">
            <a:spAutoFit/>
          </a:bodyPr>
          <a:lstStyle/>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下杵降下開始の瞬間に流体抗力および圧力勾配による力で粒子が金型内に引き込まれる。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の降下速度が</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大きいほど粒子に強い力がかかる。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353457" y="1420374"/>
            <a:ext cx="768499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下杵降下開始の瞬間に大きな力が粒子に加わる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618177" y="191178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659147" y="2942031"/>
            <a:ext cx="7379301" cy="523220"/>
          </a:xfrm>
          <a:prstGeom prst="rect">
            <a:avLst/>
          </a:prstGeom>
          <a:noFill/>
        </p:spPr>
        <p:txBody>
          <a:bodyPr wrap="square" rtlCol="0">
            <a:spAutoFit/>
          </a:bodyPr>
          <a:lstStyle/>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粒子の流入路は金型内に溜まった空気により狭められ流入量が落ちる原因となる。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下杵の降下速度が大きいほど狭められる。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4330" y="3410761"/>
            <a:ext cx="2825740" cy="2119305"/>
          </a:xfrm>
          <a:prstGeom prst="rect">
            <a:avLst/>
          </a:prstGeom>
        </p:spPr>
      </p:pic>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353457" y="2487351"/>
            <a:ext cx="7769102"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粒子の流入路が空気により狭められる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618177" y="297876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020264"/>
            <a:ext cx="7684991"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効果が充填に与える影響が明らかとなった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a:extLst>
              <a:ext uri="{FF2B5EF4-FFF2-40B4-BE49-F238E27FC236}">
                <a16:creationId xmlns="" xmlns:a16="http://schemas.microsoft.com/office/drawing/2014/main" id="{ECFF82F5-1587-8441-B3F8-0169699D3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212" y="3465251"/>
            <a:ext cx="2825740" cy="2119305"/>
          </a:xfrm>
          <a:prstGeom prst="rect">
            <a:avLst/>
          </a:prstGeom>
        </p:spPr>
      </p:pic>
      <p:sp>
        <p:nvSpPr>
          <p:cNvPr id="12" name="下矢印 11">
            <a:extLst>
              <a:ext uri="{FF2B5EF4-FFF2-40B4-BE49-F238E27FC236}">
                <a16:creationId xmlns="" xmlns:a16="http://schemas.microsoft.com/office/drawing/2014/main" id="{F75BD82B-1F2C-8D48-ABC6-4DCF09391D73}"/>
              </a:ext>
            </a:extLst>
          </p:cNvPr>
          <p:cNvSpPr/>
          <p:nvPr/>
        </p:nvSpPr>
        <p:spPr>
          <a:xfrm rot="16200000">
            <a:off x="435703" y="5574937"/>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950719" y="5683348"/>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吸引効果による充填効率の最適化につながる</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 xmlns:a16="http://schemas.microsoft.com/office/drawing/2014/main"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 xmlns:a16="http://schemas.microsoft.com/office/drawing/2014/main"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 xmlns:a16="http://schemas.microsoft.com/office/drawing/2014/main"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 xmlns:a16="http://schemas.microsoft.com/office/drawing/2014/main"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 xmlns:a16="http://schemas.microsoft.com/office/drawing/2014/main"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 xmlns:a16="http://schemas.microsoft.com/office/drawing/2014/main"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 xmlns:a16="http://schemas.microsoft.com/office/drawing/2014/main"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 xmlns:a16="http://schemas.microsoft.com/office/drawing/2014/main"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 xmlns:a16="http://schemas.microsoft.com/office/drawing/2014/main"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 xmlns:a16="http://schemas.microsoft.com/office/drawing/2014/main"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 xmlns:a16="http://schemas.microsoft.com/office/drawing/2014/main"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 xmlns:a16="http://schemas.microsoft.com/office/drawing/2014/main"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 xmlns:a16="http://schemas.microsoft.com/office/drawing/2014/main"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 xmlns:a16="http://schemas.microsoft.com/office/drawing/2014/main"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粉末金型充填の高速化に用いられる。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622780" y="2385914"/>
            <a:ext cx="2973158" cy="2312160"/>
          </a:xfrm>
          <a:prstGeom prst="rect">
            <a:avLst/>
          </a:prstGeom>
          <a:ln w="19050">
            <a:solidFill>
              <a:schemeClr val="tx1"/>
            </a:solid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172916" y="1035280"/>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32313" y="1448987"/>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プロセス全体の時間的ボトルネック。</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396312" y="148690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396312"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 xmlns:a16="http://schemas.microsoft.com/office/drawing/2014/main" id="{B7D6DF66-4993-9844-84EC-027CACEED1D6}"/>
              </a:ext>
            </a:extLst>
          </p:cNvPr>
          <p:cNvSpPr/>
          <p:nvPr/>
        </p:nvSpPr>
        <p:spPr>
          <a:xfrm>
            <a:off x="1025986"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a:p>
            <a:r>
              <a:rPr lang="en-US" altLang="ja-JP" sz="1000" dirty="0">
                <a:latin typeface="Arial" panose="020B0604020202020204" pitchFamily="34" charset="0"/>
                <a:cs typeface="Arial" panose="020B0604020202020204" pitchFamily="34" charset="0"/>
              </a:rPr>
              <a:t>[2] C. –Y. Wu, Y. </a:t>
            </a:r>
            <a:r>
              <a:rPr lang="en-US" altLang="ja-JP" sz="1000" dirty="0" err="1">
                <a:latin typeface="Arial" panose="020B0604020202020204" pitchFamily="34" charset="0"/>
                <a:cs typeface="Arial" panose="020B0604020202020204" pitchFamily="34" charset="0"/>
              </a:rPr>
              <a:t>Guo</a:t>
            </a:r>
            <a:r>
              <a:rPr lang="en-US" altLang="ja-JP" sz="1000" dirty="0">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288921" y="2584871"/>
            <a:ext cx="4455094"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下杵の降下はその上部と粉末の間に低圧領域をつくりだしていることが実験により明らか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3983231" y="2123206"/>
            <a:ext cx="4760784"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領域をつくりだす</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247950" y="262160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 xmlns:a16="http://schemas.microsoft.com/office/drawing/2014/main" id="{2DFC3633-BC81-47E0-B028-6FEFC1104494}"/>
              </a:ext>
            </a:extLst>
          </p:cNvPr>
          <p:cNvSpPr txBox="1"/>
          <p:nvPr/>
        </p:nvSpPr>
        <p:spPr>
          <a:xfrm>
            <a:off x="4279591" y="4033304"/>
            <a:ext cx="4460064"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粒子に対してどの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ように力が</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し吸引効果が生み出されるのか明らかになっていない。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974C79EA-8A63-4D4B-8A89-C03D922E2A75}"/>
              </a:ext>
            </a:extLst>
          </p:cNvPr>
          <p:cNvSpPr/>
          <p:nvPr/>
        </p:nvSpPr>
        <p:spPr>
          <a:xfrm>
            <a:off x="4244041" y="407891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7698C3BB-716A-AE45-89BB-89A7A0FA5B91}"/>
              </a:ext>
            </a:extLst>
          </p:cNvPr>
          <p:cNvSpPr txBox="1"/>
          <p:nvPr/>
        </p:nvSpPr>
        <p:spPr>
          <a:xfrm>
            <a:off x="3978871" y="3586909"/>
            <a:ext cx="4760784"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力の作用の仕方が不明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2DFC3633-BC81-47E0-B028-6FEFC1104494}"/>
              </a:ext>
            </a:extLst>
          </p:cNvPr>
          <p:cNvSpPr txBox="1"/>
          <p:nvPr/>
        </p:nvSpPr>
        <p:spPr>
          <a:xfrm>
            <a:off x="4279590" y="5127880"/>
            <a:ext cx="448233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効果を発生させる下杵の降下について、その速度が吸引効果に与える影響が明らかになっていない。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正方形/長方形 29">
            <a:extLst>
              <a:ext uri="{FF2B5EF4-FFF2-40B4-BE49-F238E27FC236}">
                <a16:creationId xmlns="" xmlns:a16="http://schemas.microsoft.com/office/drawing/2014/main" id="{974C79EA-8A63-4D4B-8A89-C03D922E2A75}"/>
              </a:ext>
            </a:extLst>
          </p:cNvPr>
          <p:cNvSpPr/>
          <p:nvPr/>
        </p:nvSpPr>
        <p:spPr>
          <a:xfrm>
            <a:off x="4244040" y="5176364"/>
            <a:ext cx="45719"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7698C3BB-716A-AE45-89BB-89A7A0FA5B91}"/>
              </a:ext>
            </a:extLst>
          </p:cNvPr>
          <p:cNvSpPr txBox="1"/>
          <p:nvPr/>
        </p:nvSpPr>
        <p:spPr>
          <a:xfrm>
            <a:off x="3978870" y="4684359"/>
            <a:ext cx="5165129"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速度の影響が</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899959" y="3227160"/>
            <a:ext cx="1066063" cy="369332"/>
          </a:xfrm>
          <a:prstGeom prst="rect">
            <a:avLst/>
          </a:prstGeom>
          <a:noFill/>
        </p:spPr>
        <p:txBody>
          <a:bodyPr wrap="square" rtlCol="0">
            <a:spAutoFit/>
          </a:bodyPr>
          <a:lstStyle/>
          <a:p>
            <a:r>
              <a:rPr kumimoji="1" lang="ja-JP" altLang="en-US" dirty="0" smtClean="0">
                <a:solidFill>
                  <a:srgbClr val="FF0000"/>
                </a:solidFill>
                <a:latin typeface="メイリオ" panose="020B0604030504040204" pitchFamily="50" charset="-128"/>
                <a:ea typeface="メイリオ" panose="020B0604030504040204" pitchFamily="50" charset="-128"/>
              </a:rPr>
              <a:t>問題点</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smtClean="0"/>
              <a:t> 本研究</a:t>
            </a:r>
            <a:r>
              <a:rPr lang="ja-JP" altLang="en-US" dirty="0"/>
              <a:t>の目的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シミュレーションを用いて吸引効果が充填に</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与える</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影響</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分析する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7698C3BB-716A-AE45-89BB-89A7A0FA5B91}"/>
              </a:ext>
            </a:extLst>
          </p:cNvPr>
          <p:cNvSpPr txBox="1"/>
          <p:nvPr/>
        </p:nvSpPr>
        <p:spPr>
          <a:xfrm>
            <a:off x="146149" y="1160575"/>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実験では分析</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が難しい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 xmlns:a16="http://schemas.microsoft.com/office/drawing/2014/main" id="{2DFC3633-BC81-47E0-B028-6FEFC1104494}"/>
              </a:ext>
            </a:extLst>
          </p:cNvPr>
          <p:cNvSpPr txBox="1"/>
          <p:nvPr/>
        </p:nvSpPr>
        <p:spPr>
          <a:xfrm>
            <a:off x="446869" y="1723440"/>
            <a:ext cx="617255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・視覚的な観測が</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不可能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を設置することにより粒子の動きが変わってしまう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速度は加速の影響で任意の値を設定することが難しい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974C79EA-8A63-4D4B-8A89-C03D922E2A75}"/>
              </a:ext>
            </a:extLst>
          </p:cNvPr>
          <p:cNvSpPr/>
          <p:nvPr/>
        </p:nvSpPr>
        <p:spPr>
          <a:xfrm>
            <a:off x="410869" y="1771924"/>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・充填途中も含め、詳細に状態を観測</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不要で、あらゆるパラメータを確認できる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 xmlns:a16="http://schemas.microsoft.com/office/drawing/2014/main"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257" y="1160575"/>
            <a:ext cx="2925221" cy="292522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6508" y="2482235"/>
            <a:ext cx="2807495" cy="3295755"/>
          </a:xfrm>
          <a:prstGeom prst="rect">
            <a:avLst/>
          </a:prstGeom>
        </p:spPr>
      </p:pic>
      <p:pic>
        <p:nvPicPr>
          <p:cNvPr id="3" name="0001-005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0139" r="10638"/>
          <a:stretch/>
        </p:blipFill>
        <p:spPr>
          <a:xfrm>
            <a:off x="6138425" y="2393028"/>
            <a:ext cx="2704238" cy="3413505"/>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2322768" y="1145262"/>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5186923" y="1433868"/>
            <a:ext cx="540175"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272791" y="5520019"/>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876300" y="5583212"/>
            <a:ext cx="5809636"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粒子の流入の様子を視覚的に確認できた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4530536" y="3218021"/>
            <a:ext cx="635944"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p:cNvCxnSpPr>
          <p:nvPr/>
        </p:nvCxnSpPr>
        <p:spPr>
          <a:xfrm flipH="1">
            <a:off x="5129796" y="3304231"/>
            <a:ext cx="692935" cy="1766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5798294" y="2920380"/>
            <a:ext cx="2788658" cy="830997"/>
          </a:xfrm>
          <a:prstGeom prst="rect">
            <a:avLst/>
          </a:prstGeom>
          <a:noFill/>
        </p:spPr>
        <p:txBody>
          <a:bodyPr wrap="square" rtlCol="0">
            <a:spAutoFit/>
          </a:bodyPr>
          <a:lstStyle/>
          <a:p>
            <a:r>
              <a:rPr lang="ja-JP" altLang="en-US" sz="2400" dirty="0" smtClean="0"/>
              <a:t>側面部分に空気が溜まっている</a:t>
            </a:r>
            <a:endParaRPr lang="en-US" altLang="ja-JP" sz="2400"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500" fill="hold"/>
                                        <p:tgtEl>
                                          <p:spTgt spid="60"/>
                                        </p:tgtEl>
                                        <p:attrNameLst>
                                          <p:attrName>ppt_x</p:attrName>
                                        </p:attrNameLst>
                                      </p:cBhvr>
                                      <p:tavLst>
                                        <p:tav tm="0">
                                          <p:val>
                                            <p:strVal val="0-#ppt_w/2"/>
                                          </p:val>
                                        </p:tav>
                                        <p:tav tm="100000">
                                          <p:val>
                                            <p:strVal val="#ppt_x"/>
                                          </p:val>
                                        </p:tav>
                                      </p:tavLst>
                                    </p:anim>
                                    <p:anim calcmode="lin" valueType="num">
                                      <p:cBhvr additive="base">
                                        <p:cTn id="52" dur="500" fill="hold"/>
                                        <p:tgtEl>
                                          <p:spTgt spid="6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additive="base">
                                        <p:cTn id="55" dur="500" fill="hold"/>
                                        <p:tgtEl>
                                          <p:spTgt spid="59"/>
                                        </p:tgtEl>
                                        <p:attrNameLst>
                                          <p:attrName>ppt_x</p:attrName>
                                        </p:attrNameLst>
                                      </p:cBhvr>
                                      <p:tavLst>
                                        <p:tav tm="0">
                                          <p:val>
                                            <p:strVal val="0-#ppt_w/2"/>
                                          </p:val>
                                        </p:tav>
                                        <p:tav tm="100000">
                                          <p:val>
                                            <p:strVal val="#ppt_x"/>
                                          </p:val>
                                        </p:tav>
                                      </p:tavLst>
                                    </p:anim>
                                    <p:anim calcmode="lin" valueType="num">
                                      <p:cBhvr additive="base">
                                        <p:cTn id="56"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57" repeatCount="indefinite" fill="hold" display="0">
                  <p:stCondLst>
                    <p:cond delay="indefinite"/>
                  </p:stCondLst>
                </p:cTn>
                <p:tgtEl>
                  <p:spTgt spid="7"/>
                </p:tgtEl>
              </p:cMediaNode>
            </p:video>
            <p:video>
              <p:cMediaNode vol="80000">
                <p:cTn id="58"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65" y="935080"/>
            <a:ext cx="4624517" cy="3468388"/>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1039395" y="1046027"/>
            <a:ext cx="820659"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635990" y="1046026"/>
            <a:ext cx="1000594"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 xmlns:a16="http://schemas.microsoft.com/office/drawing/2014/main" id="{2593B1A0-6823-834D-BB53-4E3E518EA3D6}"/>
              </a:ext>
            </a:extLst>
          </p:cNvPr>
          <p:cNvSpPr txBox="1"/>
          <p:nvPr/>
        </p:nvSpPr>
        <p:spPr>
          <a:xfrm>
            <a:off x="1428475" y="4555351"/>
            <a:ext cx="3345706" cy="830997"/>
          </a:xfrm>
          <a:prstGeom prst="rect">
            <a:avLst/>
          </a:prstGeom>
          <a:noFill/>
        </p:spPr>
        <p:txBody>
          <a:bodyPr wrap="square" rtlCol="0">
            <a:spAutoFit/>
          </a:bodyPr>
          <a:lstStyle/>
          <a:p>
            <a:r>
              <a:rPr lang="ja-JP" altLang="en-US" sz="2400" dirty="0"/>
              <a:t>下杵の降下速度に比例した大きさのピーク</a:t>
            </a:r>
            <a:endParaRPr lang="en-US" altLang="ja-JP" sz="2400" dirty="0"/>
          </a:p>
        </p:txBody>
      </p:sp>
      <p:cxnSp>
        <p:nvCxnSpPr>
          <p:cNvPr id="27" name="直線矢印コネクタ 26">
            <a:extLst>
              <a:ext uri="{FF2B5EF4-FFF2-40B4-BE49-F238E27FC236}">
                <a16:creationId xmlns="" xmlns:a16="http://schemas.microsoft.com/office/drawing/2014/main" id="{E1985C01-FDED-5247-BE0E-63F8FECF6E98}"/>
              </a:ext>
            </a:extLst>
          </p:cNvPr>
          <p:cNvCxnSpPr>
            <a:cxnSpLocks/>
            <a:stCxn id="26" idx="1"/>
          </p:cNvCxnSpPr>
          <p:nvPr/>
        </p:nvCxnSpPr>
        <p:spPr>
          <a:xfrm flipH="1" flipV="1">
            <a:off x="1291472" y="4403467"/>
            <a:ext cx="137003" cy="567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5228553" y="4682968"/>
            <a:ext cx="3345706" cy="830997"/>
          </a:xfrm>
          <a:prstGeom prst="rect">
            <a:avLst/>
          </a:prstGeom>
          <a:noFill/>
        </p:spPr>
        <p:txBody>
          <a:bodyPr wrap="square" rtlCol="0">
            <a:spAutoFit/>
          </a:bodyPr>
          <a:lstStyle/>
          <a:p>
            <a:r>
              <a:rPr lang="ja-JP" altLang="en-US" sz="2400" dirty="0"/>
              <a:t>大きさがばらばらのピーク</a:t>
            </a:r>
            <a:endParaRPr lang="en-US" altLang="ja-JP" sz="2400" dirty="0"/>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stCxn id="28" idx="1"/>
          </p:cNvCxnSpPr>
          <p:nvPr/>
        </p:nvCxnSpPr>
        <p:spPr>
          <a:xfrm flipH="1" flipV="1">
            <a:off x="3625061" y="3283369"/>
            <a:ext cx="1603492" cy="1815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下矢印 32">
            <a:extLst>
              <a:ext uri="{FF2B5EF4-FFF2-40B4-BE49-F238E27FC236}">
                <a16:creationId xmlns=""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吸引効果によりフラックスに</a:t>
            </a:r>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2</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つのピークがでる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892" y="1260770"/>
            <a:ext cx="2904485" cy="2904485"/>
          </a:xfrm>
          <a:prstGeom prst="rect">
            <a:avLst/>
          </a:prstGeom>
        </p:spPr>
      </p:pic>
      <p:sp>
        <p:nvSpPr>
          <p:cNvPr id="37" name="テキスト ボックス 36">
            <a:extLst>
              <a:ext uri="{FF2B5EF4-FFF2-40B4-BE49-F238E27FC236}">
                <a16:creationId xmlns="" xmlns:a16="http://schemas.microsoft.com/office/drawing/2014/main" id="{646341F0-915A-0B49-A1AB-9E168C0FE229}"/>
              </a:ext>
            </a:extLst>
          </p:cNvPr>
          <p:cNvSpPr txBox="1"/>
          <p:nvPr/>
        </p:nvSpPr>
        <p:spPr>
          <a:xfrm>
            <a:off x="5353892" y="4188052"/>
            <a:ext cx="2904486" cy="276999"/>
          </a:xfrm>
          <a:prstGeom prst="rect">
            <a:avLst/>
          </a:prstGeom>
          <a:noFill/>
        </p:spPr>
        <p:txBody>
          <a:bodyPr wrap="square" rtlCol="0">
            <a:spAutoFit/>
          </a:bodyPr>
          <a:lstStyle/>
          <a:p>
            <a:pPr algn="ct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フラックスを観測している面</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0-#ppt_w/2"/>
                                          </p:val>
                                        </p:tav>
                                        <p:tav tm="100000">
                                          <p:val>
                                            <p:strVal val="#ppt_x"/>
                                          </p:val>
                                        </p:tav>
                                      </p:tavLst>
                                    </p:anim>
                                    <p:anim calcmode="lin" valueType="num">
                                      <p:cBhvr additive="base">
                                        <p:cTn id="30" dur="500" fill="hold"/>
                                        <p:tgtEl>
                                          <p:spTgt spid="3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0-#ppt_w/2"/>
                                          </p:val>
                                        </p:tav>
                                        <p:tav tm="100000">
                                          <p:val>
                                            <p:strVal val="#ppt_x"/>
                                          </p:val>
                                        </p:tav>
                                      </p:tavLst>
                                    </p:anim>
                                    <p:anim calcmode="lin" valueType="num">
                                      <p:cBhvr additive="base">
                                        <p:cTn id="34"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6" grpId="0"/>
      <p:bldP spid="28"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速度に比例して流体抗力と圧力勾配による力が大きい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6834" y="1040481"/>
            <a:ext cx="1080000" cy="1080000"/>
          </a:xfrm>
          <a:prstGeom prst="rect">
            <a:avLst/>
          </a:prstGeom>
        </p:spPr>
      </p:pic>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9494" y="1040481"/>
            <a:ext cx="1080000" cy="1080000"/>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02154" y="1040481"/>
            <a:ext cx="1080000" cy="1080000"/>
          </a:xfrm>
          <a:prstGeom prst="rect">
            <a:avLst/>
          </a:prstGeom>
        </p:spPr>
      </p:pic>
      <p:pic>
        <p:nvPicPr>
          <p:cNvPr id="7" name="図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814" y="1040481"/>
            <a:ext cx="1080000" cy="1080000"/>
          </a:xfrm>
          <a:prstGeom prst="rect">
            <a:avLst/>
          </a:prstGeom>
        </p:spPr>
      </p:pic>
      <p:pic>
        <p:nvPicPr>
          <p:cNvPr id="8" name="図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6834" y="2437866"/>
            <a:ext cx="1080000" cy="1080000"/>
          </a:xfrm>
          <a:prstGeom prst="rect">
            <a:avLst/>
          </a:prstGeom>
        </p:spPr>
      </p:pic>
      <p:pic>
        <p:nvPicPr>
          <p:cNvPr id="9" name="図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09494" y="2437866"/>
            <a:ext cx="1080000" cy="1080000"/>
          </a:xfrm>
          <a:prstGeom prst="rect">
            <a:avLst/>
          </a:prstGeom>
        </p:spPr>
      </p:pic>
      <p:pic>
        <p:nvPicPr>
          <p:cNvPr id="10" name="図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02154" y="2437866"/>
            <a:ext cx="1080000" cy="1080000"/>
          </a:xfrm>
          <a:prstGeom prst="rect">
            <a:avLst/>
          </a:prstGeom>
        </p:spPr>
      </p:pic>
      <p:pic>
        <p:nvPicPr>
          <p:cNvPr id="11" name="図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4814" y="2437866"/>
            <a:ext cx="1080000" cy="1080000"/>
          </a:xfrm>
          <a:prstGeom prst="rect">
            <a:avLst/>
          </a:prstGeom>
        </p:spPr>
      </p:pic>
      <p:pic>
        <p:nvPicPr>
          <p:cNvPr id="13" name="図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16834" y="3846514"/>
            <a:ext cx="1080000" cy="1080000"/>
          </a:xfrm>
          <a:prstGeom prst="rect">
            <a:avLst/>
          </a:prstGeom>
        </p:spPr>
      </p:pic>
      <p:pic>
        <p:nvPicPr>
          <p:cNvPr id="14" name="図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4814" y="3846514"/>
            <a:ext cx="1080000" cy="1080000"/>
          </a:xfrm>
          <a:prstGeom prst="rect">
            <a:avLst/>
          </a:prstGeom>
        </p:spPr>
      </p:pic>
      <p:pic>
        <p:nvPicPr>
          <p:cNvPr id="15" name="図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02154" y="3846514"/>
            <a:ext cx="1080000" cy="1080000"/>
          </a:xfrm>
          <a:prstGeom prst="rect">
            <a:avLst/>
          </a:prstGeom>
        </p:spPr>
      </p:pic>
      <p:pic>
        <p:nvPicPr>
          <p:cNvPr id="17" name="図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09494" y="3846514"/>
            <a:ext cx="1080000" cy="1080000"/>
          </a:xfrm>
          <a:prstGeom prst="rect">
            <a:avLst/>
          </a:prstGeom>
        </p:spPr>
      </p:pic>
      <p:pic>
        <p:nvPicPr>
          <p:cNvPr id="19" name="図 18"/>
          <p:cNvPicPr>
            <a:picLocks noChangeAspect="1"/>
          </p:cNvPicPr>
          <p:nvPr/>
        </p:nvPicPr>
        <p:blipFill rotWithShape="1">
          <a:blip r:embed="rId16">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20" name="テキスト ボックス 19"/>
          <p:cNvSpPr txBox="1"/>
          <p:nvPr/>
        </p:nvSpPr>
        <p:spPr>
          <a:xfrm>
            <a:off x="794814" y="5243145"/>
            <a:ext cx="1080000"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200215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320949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6" name="テキスト ボックス 25"/>
          <p:cNvSpPr txBox="1"/>
          <p:nvPr/>
        </p:nvSpPr>
        <p:spPr>
          <a:xfrm>
            <a:off x="4412518" y="524314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794814" y="2055587"/>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①流体</a:t>
            </a:r>
            <a:r>
              <a:rPr kumimoji="1" lang="ja-JP" altLang="en-US" dirty="0">
                <a:latin typeface="Times New Roman" panose="02020603050405020304" pitchFamily="18" charset="0"/>
                <a:cs typeface="Times New Roman" panose="02020603050405020304" pitchFamily="18" charset="0"/>
              </a:rPr>
              <a:t>抗力</a:t>
            </a:r>
          </a:p>
        </p:txBody>
      </p:sp>
      <p:sp>
        <p:nvSpPr>
          <p:cNvPr id="28" name="テキスト ボックス 27"/>
          <p:cNvSpPr txBox="1"/>
          <p:nvPr/>
        </p:nvSpPr>
        <p:spPr>
          <a:xfrm>
            <a:off x="794814" y="3451288"/>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②圧力</a:t>
            </a:r>
            <a:r>
              <a:rPr kumimoji="1" lang="ja-JP" altLang="en-US" dirty="0">
                <a:latin typeface="Times New Roman" panose="02020603050405020304" pitchFamily="18" charset="0"/>
                <a:cs typeface="Times New Roman" panose="02020603050405020304" pitchFamily="18" charset="0"/>
              </a:rPr>
              <a:t>勾配による力</a:t>
            </a:r>
          </a:p>
        </p:txBody>
      </p:sp>
      <p:sp>
        <p:nvSpPr>
          <p:cNvPr id="32" name="テキスト ボックス 31"/>
          <p:cNvSpPr txBox="1"/>
          <p:nvPr/>
        </p:nvSpPr>
        <p:spPr>
          <a:xfrm>
            <a:off x="733302" y="4890886"/>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③重力</a:t>
            </a:r>
            <a:endParaRPr kumimoji="1" lang="ja-JP" altLang="en-US" dirty="0">
              <a:latin typeface="Times New Roman" panose="02020603050405020304" pitchFamily="18" charset="0"/>
              <a:cs typeface="Times New Roman" panose="02020603050405020304" pitchFamily="18" charset="0"/>
            </a:endParaRPr>
          </a:p>
        </p:txBody>
      </p:sp>
      <p:cxnSp>
        <p:nvCxnSpPr>
          <p:cNvPr id="23" name="直線コネクタ 22"/>
          <p:cNvCxnSpPr/>
          <p:nvPr/>
        </p:nvCxnSpPr>
        <p:spPr>
          <a:xfrm>
            <a:off x="6513922"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 xmlns:a16="http://schemas.microsoft.com/office/drawing/2014/main" id="{2593B1A0-6823-834D-BB53-4E3E518EA3D6}"/>
              </a:ext>
            </a:extLst>
          </p:cNvPr>
          <p:cNvSpPr txBox="1"/>
          <p:nvPr/>
        </p:nvSpPr>
        <p:spPr>
          <a:xfrm>
            <a:off x="5829300" y="3384637"/>
            <a:ext cx="3228973" cy="369332"/>
          </a:xfrm>
          <a:prstGeom prst="rect">
            <a:avLst/>
          </a:prstGeom>
          <a:noFill/>
        </p:spPr>
        <p:txBody>
          <a:bodyPr wrap="square" rtlCol="0">
            <a:spAutoFit/>
          </a:bodyPr>
          <a:lstStyle/>
          <a:p>
            <a:pPr algn="ctr"/>
            <a:r>
              <a:rPr lang="ja-JP" altLang="en-US" dirty="0" smtClean="0"/>
              <a:t>下杵降下開始の瞬間</a:t>
            </a:r>
            <a:r>
              <a:rPr lang="en-US" altLang="ja-JP" dirty="0" smtClean="0"/>
              <a:t>(</a:t>
            </a:r>
            <a:r>
              <a:rPr lang="en-US" altLang="ja-JP" dirty="0"/>
              <a:t>0.02s)</a:t>
            </a: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 xmlns:a16="http://schemas.microsoft.com/office/drawing/2014/main" id="{CD96E598-5B2C-3F42-82EC-6223353F439B}"/>
                  </a:ext>
                </a:extLst>
              </p:cNvPr>
              <p:cNvSpPr/>
              <p:nvPr/>
            </p:nvSpPr>
            <p:spPr>
              <a:xfrm>
                <a:off x="5743520" y="4398942"/>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33" name="正方形/長方形 32">
                <a:extLst>
                  <a:ext uri="{FF2B5EF4-FFF2-40B4-BE49-F238E27FC236}">
                    <a16:creationId xmlns:a16="http://schemas.microsoft.com/office/drawing/2014/main" id="{CD96E598-5B2C-3F42-82EC-6223353F439B}"/>
                  </a:ext>
                </a:extLst>
              </p:cNvPr>
              <p:cNvSpPr>
                <a:spLocks noRot="1" noChangeAspect="1" noMove="1" noResize="1" noEditPoints="1" noAdjustHandles="1" noChangeArrowheads="1" noChangeShapeType="1" noTextEdit="1"/>
              </p:cNvSpPr>
              <p:nvPr/>
            </p:nvSpPr>
            <p:spPr>
              <a:xfrm>
                <a:off x="5743520" y="4398942"/>
                <a:ext cx="3640586" cy="688586"/>
              </a:xfrm>
              <a:prstGeom prst="rect">
                <a:avLst/>
              </a:prstGeom>
              <a:blipFill>
                <a:blip r:embed="rId17"/>
                <a:stretch>
                  <a:fillRect t="-119643" b="-169643"/>
                </a:stretch>
              </a:blipFill>
            </p:spPr>
            <p:txBody>
              <a:bodyPr/>
              <a:lstStyle/>
              <a:p>
                <a:r>
                  <a:rPr lang="ja-JP" altLang="en-US">
                    <a:noFill/>
                  </a:rPr>
                  <a:t> </a:t>
                </a:r>
              </a:p>
            </p:txBody>
          </p:sp>
        </mc:Fallback>
      </mc:AlternateContent>
      <p:sp>
        <p:nvSpPr>
          <p:cNvPr id="12" name="テキスト ボックス 11"/>
          <p:cNvSpPr txBox="1"/>
          <p:nvPr/>
        </p:nvSpPr>
        <p:spPr>
          <a:xfrm>
            <a:off x="7210494" y="4911005"/>
            <a:ext cx="438320" cy="369332"/>
          </a:xfrm>
          <a:prstGeom prst="rect">
            <a:avLst/>
          </a:prstGeom>
          <a:noFill/>
        </p:spPr>
        <p:txBody>
          <a:bodyPr wrap="square" rtlCol="0">
            <a:spAutoFit/>
          </a:bodyPr>
          <a:lstStyle/>
          <a:p>
            <a:r>
              <a:rPr kumimoji="1" lang="ja-JP" altLang="en-US" dirty="0" smtClean="0"/>
              <a:t>①</a:t>
            </a:r>
            <a:endParaRPr kumimoji="1" lang="ja-JP" altLang="en-US" dirty="0"/>
          </a:p>
        </p:txBody>
      </p:sp>
      <p:sp>
        <p:nvSpPr>
          <p:cNvPr id="35" name="テキスト ボックス 34"/>
          <p:cNvSpPr txBox="1"/>
          <p:nvPr/>
        </p:nvSpPr>
        <p:spPr>
          <a:xfrm>
            <a:off x="7811062" y="4911005"/>
            <a:ext cx="438320" cy="369332"/>
          </a:xfrm>
          <a:prstGeom prst="rect">
            <a:avLst/>
          </a:prstGeom>
          <a:noFill/>
        </p:spPr>
        <p:txBody>
          <a:bodyPr wrap="square" rtlCol="0">
            <a:spAutoFit/>
          </a:bodyPr>
          <a:lstStyle/>
          <a:p>
            <a:r>
              <a:rPr lang="ja-JP" altLang="en-US" dirty="0"/>
              <a:t>②</a:t>
            </a:r>
            <a:endParaRPr kumimoji="1" lang="ja-JP" altLang="en-US" dirty="0"/>
          </a:p>
        </p:txBody>
      </p:sp>
      <p:sp>
        <p:nvSpPr>
          <p:cNvPr id="36" name="テキスト ボックス 35"/>
          <p:cNvSpPr txBox="1"/>
          <p:nvPr/>
        </p:nvSpPr>
        <p:spPr>
          <a:xfrm>
            <a:off x="8378424" y="4901504"/>
            <a:ext cx="438320" cy="369332"/>
          </a:xfrm>
          <a:prstGeom prst="rect">
            <a:avLst/>
          </a:prstGeom>
          <a:noFill/>
        </p:spPr>
        <p:txBody>
          <a:bodyPr wrap="square" rtlCol="0">
            <a:spAutoFit/>
          </a:bodyPr>
          <a:lstStyle/>
          <a:p>
            <a:r>
              <a:rPr lang="ja-JP" altLang="en-US" dirty="0"/>
              <a:t>③</a:t>
            </a:r>
            <a:endParaRPr kumimoji="1" lang="ja-JP" altLang="en-US" dirty="0"/>
          </a:p>
        </p:txBody>
      </p:sp>
      <p:sp>
        <p:nvSpPr>
          <p:cNvPr id="37" name="テキスト ボックス 36">
            <a:extLst>
              <a:ext uri="{FF2B5EF4-FFF2-40B4-BE49-F238E27FC236}">
                <a16:creationId xmlns="" xmlns:a16="http://schemas.microsoft.com/office/drawing/2014/main" id="{2593B1A0-6823-834D-BB53-4E3E518EA3D6}"/>
              </a:ext>
            </a:extLst>
          </p:cNvPr>
          <p:cNvSpPr txBox="1"/>
          <p:nvPr/>
        </p:nvSpPr>
        <p:spPr>
          <a:xfrm>
            <a:off x="5809348" y="4051938"/>
            <a:ext cx="2986888" cy="369332"/>
          </a:xfrm>
          <a:prstGeom prst="rect">
            <a:avLst/>
          </a:prstGeom>
          <a:noFill/>
        </p:spPr>
        <p:txBody>
          <a:bodyPr wrap="square" rtlCol="0">
            <a:spAutoFit/>
          </a:bodyPr>
          <a:lstStyle/>
          <a:p>
            <a:r>
              <a:rPr lang="ja-JP" altLang="en-US" dirty="0" smtClean="0"/>
              <a:t>固相の運動方程式</a:t>
            </a:r>
            <a:endParaRPr lang="en-US" altLang="ja-JP" dirty="0"/>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522" y="1080365"/>
            <a:ext cx="4434235" cy="4434235"/>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034" y="1043878"/>
            <a:ext cx="3382716" cy="2537037"/>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553215" y="3551616"/>
            <a:ext cx="3252354" cy="830997"/>
          </a:xfrm>
          <a:prstGeom prst="rect">
            <a:avLst/>
          </a:prstGeom>
          <a:noFill/>
        </p:spPr>
        <p:txBody>
          <a:bodyPr wrap="square" rtlCol="0">
            <a:spAutoFit/>
          </a:bodyPr>
          <a:lstStyle/>
          <a:p>
            <a:r>
              <a:rPr lang="ja-JP" altLang="en-US" sz="2400" dirty="0"/>
              <a:t>空気</a:t>
            </a:r>
            <a:r>
              <a:rPr kumimoji="1" lang="ja-JP" altLang="en-US" sz="2400" dirty="0" smtClean="0"/>
              <a:t>が粒子の流入路を</a:t>
            </a:r>
            <a:r>
              <a:rPr kumimoji="1" lang="ja-JP" altLang="en-US" sz="2400" dirty="0" smtClean="0"/>
              <a:t>狭</a:t>
            </a:r>
            <a:r>
              <a:rPr lang="ja-JP" altLang="en-US" sz="2400" dirty="0"/>
              <a:t>め</a:t>
            </a:r>
            <a:r>
              <a:rPr kumimoji="1" lang="ja-JP" altLang="en-US" sz="2400" dirty="0" smtClean="0"/>
              <a:t>る</a:t>
            </a:r>
            <a:endParaRPr kumimoji="1" lang="ja-JP" altLang="en-US" sz="2400" dirty="0"/>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47212" y="55597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932460" y="5653008"/>
            <a:ext cx="7464288"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気泡により流入</a:t>
            </a:r>
            <a:r>
              <a:rPr lang="ja-JP" altLang="en-US" sz="2400" dirty="0">
                <a:solidFill>
                  <a:srgbClr val="FF0000"/>
                </a:solidFill>
                <a:latin typeface="Meiryo" panose="020B0604030504040204" pitchFamily="34" charset="-128"/>
                <a:ea typeface="Meiryo" panose="020B0604030504040204" pitchFamily="34" charset="-128"/>
              </a:rPr>
              <a:t>路が細く</a:t>
            </a:r>
            <a:r>
              <a:rPr lang="ja-JP" altLang="en-US" sz="2400" dirty="0" smtClean="0">
                <a:solidFill>
                  <a:srgbClr val="FF0000"/>
                </a:solidFill>
                <a:latin typeface="Meiryo" panose="020B0604030504040204" pitchFamily="34" charset="-128"/>
                <a:ea typeface="Meiryo" panose="020B0604030504040204" pitchFamily="34" charset="-128"/>
              </a:rPr>
              <a:t>なりフラックスが低下する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22" name="角丸四角形 21"/>
          <p:cNvSpPr/>
          <p:nvPr/>
        </p:nvSpPr>
        <p:spPr>
          <a:xfrm>
            <a:off x="6625755" y="2130519"/>
            <a:ext cx="1110505"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 xmlns:a16="http://schemas.microsoft.com/office/drawing/2014/main" id="{6671A14C-2EB4-ED4F-B073-02F55E9E104C}"/>
              </a:ext>
            </a:extLst>
          </p:cNvPr>
          <p:cNvSpPr/>
          <p:nvPr/>
        </p:nvSpPr>
        <p:spPr>
          <a:xfrm>
            <a:off x="7437675" y="534826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47611"/>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5172476" y="2058855"/>
            <a:ext cx="361278" cy="149276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2040375" y="987206"/>
            <a:ext cx="3132102" cy="2003066"/>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4174253" y="3020930"/>
            <a:ext cx="840444"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442315" y="4602254"/>
            <a:ext cx="3252354" cy="461665"/>
          </a:xfrm>
          <a:prstGeom prst="rect">
            <a:avLst/>
          </a:prstGeom>
          <a:noFill/>
        </p:spPr>
        <p:txBody>
          <a:bodyPr wrap="square" rtlCol="0">
            <a:spAutoFit/>
          </a:bodyPr>
          <a:lstStyle/>
          <a:p>
            <a:r>
              <a:rPr kumimoji="1" lang="ja-JP" altLang="en-US" sz="2400" dirty="0" smtClean="0"/>
              <a:t>流入路が遮断される</a:t>
            </a:r>
            <a:endParaRPr kumimoji="1" lang="ja-JP" altLang="en-US" sz="2400" dirty="0"/>
          </a:p>
        </p:txBody>
      </p:sp>
      <p:cxnSp>
        <p:nvCxnSpPr>
          <p:cNvPr id="19" name="直線コネクタ 18"/>
          <p:cNvCxnSpPr/>
          <p:nvPr/>
        </p:nvCxnSpPr>
        <p:spPr>
          <a:xfrm>
            <a:off x="4916129" y="3828190"/>
            <a:ext cx="571905" cy="774064"/>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5">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4" name="図 13"/>
          <p:cNvPicPr>
            <a:picLocks noChangeAspect="1"/>
          </p:cNvPicPr>
          <p:nvPr/>
        </p:nvPicPr>
        <p:blipFill rotWithShape="1">
          <a:blip r:embed="rId3">
            <a:extLst>
              <a:ext uri="{28A0092B-C50C-407E-A947-70E740481C1C}">
                <a14:useLocalDpi xmlns:a14="http://schemas.microsoft.com/office/drawing/2010/main" val="0"/>
              </a:ext>
            </a:extLst>
          </a:blip>
          <a:srcRect t="88606" b="250"/>
          <a:stretch/>
        </p:blipFill>
        <p:spPr>
          <a:xfrm>
            <a:off x="4835120" y="3785211"/>
            <a:ext cx="4057391" cy="453295"/>
          </a:xfrm>
          <a:prstGeom prst="rect">
            <a:avLst/>
          </a:prstGeom>
        </p:spPr>
      </p:pic>
      <p:pic>
        <p:nvPicPr>
          <p:cNvPr id="15" name="図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4"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a:t>
            </a:r>
            <a:r>
              <a:rPr kumimoji="1" lang="ja-JP" altLang="en-US" dirty="0" smtClean="0">
                <a:latin typeface="Times New Roman" panose="02020603050405020304" pitchFamily="18" charset="0"/>
                <a:cs typeface="Times New Roman" panose="02020603050405020304" pitchFamily="18" charset="0"/>
              </a:rPr>
              <a:t>抗力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a:t>
            </a:r>
            <a:r>
              <a:rPr kumimoji="1" lang="ja-JP" altLang="en-US" dirty="0" smtClean="0">
                <a:latin typeface="Times New Roman" panose="02020603050405020304" pitchFamily="18" charset="0"/>
                <a:cs typeface="Times New Roman" panose="02020603050405020304" pitchFamily="18" charset="0"/>
              </a:rPr>
              <a:t>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5" name="テキスト ボックス 34"/>
          <p:cNvSpPr txBox="1"/>
          <p:nvPr/>
        </p:nvSpPr>
        <p:spPr>
          <a:xfrm>
            <a:off x="5171768" y="4246358"/>
            <a:ext cx="3863968" cy="830997"/>
          </a:xfrm>
          <a:prstGeom prst="rect">
            <a:avLst/>
          </a:prstGeom>
          <a:noFill/>
        </p:spPr>
        <p:txBody>
          <a:bodyPr wrap="square" rtlCol="0">
            <a:spAutoFit/>
          </a:bodyPr>
          <a:lstStyle/>
          <a:p>
            <a:r>
              <a:rPr lang="ja-JP" altLang="en-US" sz="2400" dirty="0"/>
              <a:t>下杵の降下</a:t>
            </a:r>
            <a:r>
              <a:rPr lang="ja-JP" altLang="en-US" sz="2400" dirty="0" smtClean="0"/>
              <a:t>速度が大きいほど流入路が遮断されやすい</a:t>
            </a:r>
            <a:endParaRPr kumimoji="1" lang="ja-JP" altLang="en-US" sz="2400" dirty="0"/>
          </a:p>
        </p:txBody>
      </p:sp>
      <p:sp>
        <p:nvSpPr>
          <p:cNvPr id="36" name="テキスト ボックス 35"/>
          <p:cNvSpPr txBox="1"/>
          <p:nvPr/>
        </p:nvSpPr>
        <p:spPr>
          <a:xfrm>
            <a:off x="344129" y="4238506"/>
            <a:ext cx="4173890" cy="830997"/>
          </a:xfrm>
          <a:prstGeom prst="rect">
            <a:avLst/>
          </a:prstGeom>
          <a:noFill/>
        </p:spPr>
        <p:txBody>
          <a:bodyPr wrap="square" rtlCol="0">
            <a:spAutoFit/>
          </a:bodyPr>
          <a:lstStyle/>
          <a:p>
            <a:r>
              <a:rPr lang="ja-JP" altLang="en-US" sz="2400" dirty="0"/>
              <a:t>下杵の降下</a:t>
            </a:r>
            <a:r>
              <a:rPr lang="ja-JP" altLang="en-US" sz="2400" dirty="0" smtClean="0"/>
              <a:t>速度が大きいほど粒子にかかる力が大きい</a:t>
            </a:r>
            <a:endParaRPr kumimoji="1" lang="ja-JP" altLang="en-US" sz="2400" dirty="0"/>
          </a:p>
        </p:txBody>
      </p:sp>
      <p:sp>
        <p:nvSpPr>
          <p:cNvPr id="4" name="正方形/長方形 3"/>
          <p:cNvSpPr/>
          <p:nvPr/>
        </p:nvSpPr>
        <p:spPr>
          <a:xfrm>
            <a:off x="0" y="803804"/>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41504" y="1311203"/>
            <a:ext cx="4736710" cy="3552532"/>
          </a:xfrm>
          <a:prstGeom prst="rect">
            <a:avLst/>
          </a:prstGeom>
        </p:spPr>
      </p:pic>
      <p:sp>
        <p:nvSpPr>
          <p:cNvPr id="38" name="テキスト ボックス 37"/>
          <p:cNvSpPr txBox="1"/>
          <p:nvPr/>
        </p:nvSpPr>
        <p:spPr>
          <a:xfrm>
            <a:off x="2041504" y="4860386"/>
            <a:ext cx="4736711" cy="369332"/>
          </a:xfrm>
          <a:prstGeom prst="rect">
            <a:avLst/>
          </a:prstGeom>
          <a:solidFill>
            <a:schemeClr val="bg1"/>
          </a:solidFill>
        </p:spPr>
        <p:txBody>
          <a:bodyPr wrap="square" rtlCol="0">
            <a:spAutoFit/>
          </a:bodyPr>
          <a:lstStyle/>
          <a:p>
            <a:pPr algn="ctr"/>
            <a:r>
              <a:rPr lang="ja-JP" altLang="en-US" dirty="0"/>
              <a:t>下杵の降下</a:t>
            </a:r>
            <a:r>
              <a:rPr lang="ja-JP" altLang="en-US" dirty="0" smtClean="0"/>
              <a:t>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31232</TotalTime>
  <Words>1787</Words>
  <Application>Microsoft Office PowerPoint</Application>
  <PresentationFormat>画面に合わせる (4:3)</PresentationFormat>
  <Paragraphs>225</Paragraphs>
  <Slides>15</Slides>
  <Notes>11</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15</vt:i4>
      </vt:variant>
    </vt:vector>
  </HeadingPairs>
  <TitlesOfParts>
    <vt:vector size="30"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本研究の目的</vt:lpstr>
      <vt:lpstr> 解析条件</vt:lpstr>
      <vt:lpstr> 結果・考察</vt:lpstr>
      <vt:lpstr> 結果・考察</vt:lpstr>
      <vt:lpstr> 結果・考察</vt:lpstr>
      <vt:lpstr> 結果・考察</vt:lpstr>
      <vt:lpstr> 結果・考察</vt:lpstr>
      <vt:lpstr> 結論</vt:lpstr>
      <vt:lpstr> 解析手法</vt:lpstr>
      <vt:lpstr> Numerical Method</vt:lpstr>
      <vt:lpstr> Numerical Method</vt:lpstr>
      <vt:lpstr> 解析手法</vt:lpstr>
      <vt:lpstr> 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3646</cp:revision>
  <dcterms:created xsi:type="dcterms:W3CDTF">2018-11-05T05:45:49Z</dcterms:created>
  <dcterms:modified xsi:type="dcterms:W3CDTF">2019-07-23T08:13:17Z</dcterms:modified>
</cp:coreProperties>
</file>